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9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Collins</a:t>
            </a:r>
          </a:p>
          <a:p>
            <a:r>
              <a:rPr lang="en-US" dirty="0">
                <a:solidFill>
                  <a:schemeClr val="bg2"/>
                </a:solidFill>
                <a:latin typeface="Abadi" panose="020B0604020104020204" pitchFamily="34" charset="0"/>
                <a:ea typeface="SF Pro" pitchFamily="2" charset="0"/>
                <a:cs typeface="SF Pro" pitchFamily="2" charset="0"/>
              </a:rPr>
              <a:t>17-07-2023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marL="0" indent="0">
              <a:buNone/>
            </a:pPr>
            <a:r>
              <a:rPr lang="en-US" sz="2200" dirty="0">
                <a:solidFill>
                  <a:schemeClr val="accent3">
                    <a:lumMod val="25000"/>
                  </a:schemeClr>
                </a:solidFill>
                <a:latin typeface="Abadi" panose="020B0604020104020204" pitchFamily="34" charset="0"/>
              </a:rPr>
              <a:t>The collected SpaceX data underwent processing through algorithms and data analysis techniques to extract relevant information, identify patterns, and derive insights, enabling the company to improve mission performance, rocket design, and overall operational efficiency.</a:t>
            </a:r>
          </a:p>
          <a:p>
            <a:pPr marL="0" indent="0">
              <a:buNone/>
            </a:pPr>
            <a:r>
              <a:rPr lang="en-US" sz="2200" dirty="0">
                <a:solidFill>
                  <a:schemeClr val="accent3">
                    <a:lumMod val="25000"/>
                  </a:schemeClr>
                </a:solidFill>
                <a:latin typeface="Abadi" panose="020B0604020104020204" pitchFamily="34" charset="0"/>
              </a:rPr>
              <a:t>Additionally, machine learning and artificial intelligence algorithms were employed to optimize data processing, enhance anomaly detection, and support decision-making processes for future space missions.</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Various charts were plotted using SpaceX data, including trajectory plots, payload capacity charts, and engine performance graphs, among others. These charts were utilized to visualize and analyze crucial aspects of SpaceX operations, such as rocket flight paths, payload capabilities, and engine efficiency, enabling better understanding and optimization of their space missions.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 github.com/</a:t>
            </a:r>
            <a:r>
              <a:rPr lang="en-US" sz="2200" dirty="0" err="1">
                <a:solidFill>
                  <a:schemeClr val="accent3">
                    <a:lumMod val="25000"/>
                  </a:schemeClr>
                </a:solidFill>
                <a:latin typeface="Abadi" panose="020B0604020104020204" pitchFamily="34" charset="0"/>
              </a:rPr>
              <a:t>datacollins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4184"/>
            <a:ext cx="9745589" cy="49137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Executed SELECT queries to retrieve specific columns from tables.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Utilized JOIN operations to combine data from multiple tables based on specified relationships.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Employed WHERE clauses to filter data based on specific conditions.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Used GROUP BY clauses to group data and perform aggregate functions like SUM, AVG, and COUNT.</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Implemented ORDER BY clauses to sort data in ascending or descending order.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Various map objects, including markers, circles, lines, and polygons, were created and added to a Folium map. These objects were used to represent and visualize specific geographical points of interest, areas of coverage, routes, and boundaries, enhancing the overall map visualization and providing meaningful spatial information.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make the data more interesting and easier to understand</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dashboard, several plots and graphs, such as bar charts, line charts, scatter plots, and pie charts, were incorporated to display and compare data trends, distributions, and relationships. Interactive features like filters, dropdown menus, and hover tooltips were implemented to enable user-driven exploration, data filtering, and dynamic visualization customization within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plots and interactions were added to the dashboard to provide a visually appealing and informative representation of the data. They enable users to easily grasp data trends, distributions, and relationships, facilitating better decision-making and understanding of the underlying information. The interactive features enhance user engagement by allowing them to explore and interact with the data, enabling customized views and dynamic analysis based on specific interests or requirements.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classification model was built using a suitable algorithm, such as logistic regression or random forest, trained on labeled data and evaluated using metrics like accuracy, precision, recall, and F1 score. Iterative improvements were made by adjusting hyperparameters, exploring different feature engineering techniques, and employing cross-validation methods until the best performing model was identified based on its evaluation metrics.</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5409773"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In the screenshot attached</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E1CC580-D5D6-444B-BDFA-832413D74BE3}"/>
              </a:ext>
            </a:extLst>
          </p:cNvPr>
          <p:cNvPicPr>
            <a:picLocks noChangeAspect="1"/>
          </p:cNvPicPr>
          <p:nvPr/>
        </p:nvPicPr>
        <p:blipFill>
          <a:blip r:embed="rId4"/>
          <a:stretch>
            <a:fillRect/>
          </a:stretch>
        </p:blipFill>
        <p:spPr>
          <a:xfrm>
            <a:off x="4450096" y="3097017"/>
            <a:ext cx="6835515" cy="312937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48E9F32-89E4-4FA1-93F2-873B65444FF9}"/>
              </a:ext>
            </a:extLst>
          </p:cNvPr>
          <p:cNvPicPr>
            <a:picLocks noChangeAspect="1"/>
          </p:cNvPicPr>
          <p:nvPr/>
        </p:nvPicPr>
        <p:blipFill>
          <a:blip r:embed="rId3"/>
          <a:stretch>
            <a:fillRect/>
          </a:stretch>
        </p:blipFill>
        <p:spPr>
          <a:xfrm>
            <a:off x="4797210" y="1588957"/>
            <a:ext cx="6865137" cy="44366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7FAF2F8-547C-4809-9338-9DFEA9E1A444}"/>
              </a:ext>
            </a:extLst>
          </p:cNvPr>
          <p:cNvPicPr>
            <a:picLocks noChangeAspect="1"/>
          </p:cNvPicPr>
          <p:nvPr/>
        </p:nvPicPr>
        <p:blipFill>
          <a:blip r:embed="rId3"/>
          <a:stretch>
            <a:fillRect/>
          </a:stretch>
        </p:blipFill>
        <p:spPr>
          <a:xfrm>
            <a:off x="5291528" y="1616283"/>
            <a:ext cx="6355829" cy="394506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1AF39B9-61C0-44CC-B959-B98450D44040}"/>
              </a:ext>
            </a:extLst>
          </p:cNvPr>
          <p:cNvPicPr>
            <a:picLocks noChangeAspect="1"/>
          </p:cNvPicPr>
          <p:nvPr/>
        </p:nvPicPr>
        <p:blipFill>
          <a:blip r:embed="rId3"/>
          <a:stretch>
            <a:fillRect/>
          </a:stretch>
        </p:blipFill>
        <p:spPr>
          <a:xfrm>
            <a:off x="4786312" y="1648918"/>
            <a:ext cx="6671660" cy="43766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9CFC9DD-C102-4760-8248-7AE89B9962F5}"/>
              </a:ext>
            </a:extLst>
          </p:cNvPr>
          <p:cNvPicPr>
            <a:picLocks noChangeAspect="1"/>
          </p:cNvPicPr>
          <p:nvPr/>
        </p:nvPicPr>
        <p:blipFill>
          <a:blip r:embed="rId3"/>
          <a:stretch>
            <a:fillRect/>
          </a:stretch>
        </p:blipFill>
        <p:spPr>
          <a:xfrm>
            <a:off x="4856813" y="1888761"/>
            <a:ext cx="6970425" cy="399258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419280F-832F-41B4-A32A-55AA895DB187}"/>
              </a:ext>
            </a:extLst>
          </p:cNvPr>
          <p:cNvPicPr>
            <a:picLocks noChangeAspect="1"/>
          </p:cNvPicPr>
          <p:nvPr/>
        </p:nvPicPr>
        <p:blipFill>
          <a:blip r:embed="rId3"/>
          <a:stretch>
            <a:fillRect/>
          </a:stretch>
        </p:blipFill>
        <p:spPr>
          <a:xfrm>
            <a:off x="4702249" y="1719782"/>
            <a:ext cx="6583362"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13177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0E932A0-823D-45EE-B312-A2E4173A89E3}"/>
              </a:ext>
            </a:extLst>
          </p:cNvPr>
          <p:cNvPicPr>
            <a:picLocks noChangeAspect="1"/>
          </p:cNvPicPr>
          <p:nvPr/>
        </p:nvPicPr>
        <p:blipFill>
          <a:blip r:embed="rId3"/>
          <a:stretch>
            <a:fillRect/>
          </a:stretch>
        </p:blipFill>
        <p:spPr>
          <a:xfrm>
            <a:off x="4901783" y="1304144"/>
            <a:ext cx="6910154" cy="430217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launch_site_name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launch_data</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above query provides the distinct name of each of the launch sites, that is, no matter how many times a launch site appears, it won’t be listed more than once.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dirty="0" err="1"/>
              <a:t>cur.execute</a:t>
            </a:r>
            <a:r>
              <a:rPr lang="en-US" dirty="0"/>
              <a:t>("SELECT </a:t>
            </a:r>
            <a:r>
              <a:rPr lang="en-US" dirty="0" err="1"/>
              <a:t>launch_site</a:t>
            </a:r>
            <a:r>
              <a:rPr lang="en-US" dirty="0"/>
              <a:t> FROM missions WHERE </a:t>
            </a:r>
            <a:r>
              <a:rPr lang="en-US" dirty="0" err="1"/>
              <a:t>launch_site</a:t>
            </a:r>
            <a:r>
              <a:rPr lang="en-US" dirty="0"/>
              <a:t> LIKE 'CCA%' LIMIT 5")</a:t>
            </a:r>
          </a:p>
          <a:p>
            <a:pPr marL="0" indent="0">
              <a:buNone/>
            </a:pPr>
            <a:br>
              <a:rPr lang="en-US" dirty="0"/>
            </a:br>
            <a:r>
              <a:rPr lang="en-US" dirty="0"/>
              <a:t># Fetch the results</a:t>
            </a:r>
          </a:p>
          <a:p>
            <a:pPr marL="0" indent="0">
              <a:buNone/>
            </a:pPr>
            <a:r>
              <a:rPr lang="en-US" dirty="0" err="1"/>
              <a:t>launch_sites</a:t>
            </a:r>
            <a:r>
              <a:rPr lang="en-US" dirty="0"/>
              <a:t> = </a:t>
            </a:r>
            <a:r>
              <a:rPr lang="en-US" dirty="0" err="1"/>
              <a:t>cur.fetchall</a:t>
            </a:r>
            <a:r>
              <a:rPr lang="en-US" dirty="0"/>
              <a:t>()</a:t>
            </a:r>
          </a:p>
          <a:p>
            <a:pPr marL="0" indent="0">
              <a:buNone/>
            </a:pPr>
            <a:r>
              <a:rPr lang="en-US" dirty="0"/>
              <a:t># Display the launch sites</a:t>
            </a:r>
          </a:p>
          <a:p>
            <a:pPr marL="0" indent="0">
              <a:buNone/>
            </a:pPr>
            <a:r>
              <a:rPr lang="en-US" dirty="0"/>
              <a:t>for site in </a:t>
            </a:r>
            <a:r>
              <a:rPr lang="en-US" dirty="0" err="1"/>
              <a:t>launch_sites</a:t>
            </a:r>
            <a:r>
              <a:rPr lang="en-US" dirty="0"/>
              <a:t>:</a:t>
            </a:r>
          </a:p>
          <a:p>
            <a:pPr marL="0" indent="0">
              <a:buNone/>
            </a:pPr>
            <a:r>
              <a:rPr lang="en-US" dirty="0"/>
              <a:t>    print(site[0])</a:t>
            </a:r>
          </a:p>
          <a:p>
            <a:pPr marL="0" indent="0">
              <a:buNone/>
            </a:pPr>
            <a:r>
              <a:rPr lang="en-US" dirty="0"/>
              <a:t># Close the database connection</a:t>
            </a:r>
          </a:p>
          <a:p>
            <a:pPr marL="0" indent="0">
              <a:buNone/>
            </a:pPr>
            <a:r>
              <a:rPr lang="en-US" dirty="0" err="1"/>
              <a:t>con.close</a:t>
            </a:r>
            <a:r>
              <a:rPr lang="en-US"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a:t># Execute the SQL query to calculate the total payload mass</a:t>
            </a:r>
          </a:p>
          <a:p>
            <a:r>
              <a:rPr lang="en-US" dirty="0" err="1"/>
              <a:t>cur.execute</a:t>
            </a:r>
            <a:r>
              <a:rPr lang="en-US" dirty="0"/>
              <a:t>("SELECT SUM(</a:t>
            </a:r>
            <a:r>
              <a:rPr lang="en-US" dirty="0" err="1"/>
              <a:t>payload_mass</a:t>
            </a:r>
            <a:r>
              <a:rPr lang="en-US" dirty="0"/>
              <a:t>) FROM missions WHERE agency='NASA' AND booster='CRS'")</a:t>
            </a:r>
          </a:p>
          <a:p>
            <a:br>
              <a:rPr lang="en-US" dirty="0"/>
            </a:br>
            <a:r>
              <a:rPr lang="en-US" dirty="0"/>
              <a:t># Fetch the total payload mass</a:t>
            </a:r>
          </a:p>
          <a:p>
            <a:r>
              <a:rPr lang="en-US" dirty="0" err="1"/>
              <a:t>total_payload_mass</a:t>
            </a:r>
            <a:r>
              <a:rPr lang="en-US" dirty="0"/>
              <a:t> = </a:t>
            </a:r>
            <a:r>
              <a:rPr lang="en-US" dirty="0" err="1"/>
              <a:t>cur.fetchone</a:t>
            </a:r>
            <a:r>
              <a:rPr lang="en-US" dirty="0"/>
              <a:t>()[0]</a:t>
            </a:r>
          </a:p>
          <a:p>
            <a:br>
              <a:rPr lang="en-US" dirty="0"/>
            </a:br>
            <a:r>
              <a:rPr lang="en-US" dirty="0"/>
              <a:t># Display the total payload mass</a:t>
            </a:r>
          </a:p>
          <a:p>
            <a:r>
              <a:rPr lang="en-US" dirty="0"/>
              <a:t>print("Total payload mass carried by NASA CRS boosters:", </a:t>
            </a:r>
            <a:r>
              <a:rPr lang="en-US" dirty="0" err="1"/>
              <a:t>total_payload_mass</a:t>
            </a:r>
            <a:r>
              <a:rPr lang="en-US" dirty="0"/>
              <a:t>)</a:t>
            </a:r>
          </a:p>
          <a:p>
            <a:br>
              <a:rPr lang="en-US" dirty="0"/>
            </a:br>
            <a:r>
              <a:rPr lang="en-US" dirty="0"/>
              <a:t># Close the database connection</a:t>
            </a:r>
          </a:p>
          <a:p>
            <a:r>
              <a:rPr lang="en-US" dirty="0" err="1"/>
              <a:t>con.close</a:t>
            </a:r>
            <a:r>
              <a:rPr lang="en-US" dirty="0"/>
              <a:t>()</a:t>
            </a:r>
          </a:p>
          <a:p>
            <a:br>
              <a:rPr lang="en-US" dirty="0"/>
            </a:br>
            <a:endParaRPr lang="en-US"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a:t># Execute the SQL query to calculate the average payload mass</a:t>
            </a:r>
          </a:p>
          <a:p>
            <a:r>
              <a:rPr lang="en-US" dirty="0" err="1"/>
              <a:t>cur.execute</a:t>
            </a:r>
            <a:r>
              <a:rPr lang="en-US" dirty="0"/>
              <a:t>("SELECT AVG(</a:t>
            </a:r>
            <a:r>
              <a:rPr lang="en-US" dirty="0" err="1"/>
              <a:t>payload_mass</a:t>
            </a:r>
            <a:r>
              <a:rPr lang="en-US" dirty="0"/>
              <a:t>) FROM missions WHERE </a:t>
            </a:r>
            <a:r>
              <a:rPr lang="en-US" dirty="0" err="1"/>
              <a:t>booster_version</a:t>
            </a:r>
            <a:r>
              <a:rPr lang="en-US" dirty="0"/>
              <a:t>='F9 v1.1'")</a:t>
            </a:r>
          </a:p>
          <a:p>
            <a:br>
              <a:rPr lang="en-US" dirty="0"/>
            </a:br>
            <a:r>
              <a:rPr lang="en-US" dirty="0"/>
              <a:t># Fetch the average payload mass</a:t>
            </a:r>
          </a:p>
          <a:p>
            <a:r>
              <a:rPr lang="en-US" dirty="0" err="1"/>
              <a:t>average_payload_mass</a:t>
            </a:r>
            <a:r>
              <a:rPr lang="en-US" dirty="0"/>
              <a:t> = </a:t>
            </a:r>
            <a:r>
              <a:rPr lang="en-US" dirty="0" err="1"/>
              <a:t>cur.fetchone</a:t>
            </a:r>
            <a:r>
              <a:rPr lang="en-US" dirty="0"/>
              <a:t>()[0]</a:t>
            </a:r>
          </a:p>
          <a:p>
            <a:br>
              <a:rPr lang="en-US" dirty="0"/>
            </a:br>
            <a:r>
              <a:rPr lang="en-US" dirty="0"/>
              <a:t># Display the average payload mass</a:t>
            </a:r>
          </a:p>
          <a:p>
            <a:r>
              <a:rPr lang="en-US" dirty="0"/>
              <a:t>print("Average payload mass carried by F9 v1.1 booster:", </a:t>
            </a:r>
            <a:r>
              <a:rPr lang="en-US" dirty="0" err="1"/>
              <a:t>average_payload_mass</a:t>
            </a:r>
            <a:r>
              <a:rPr lang="en-US" dirty="0"/>
              <a:t>)</a:t>
            </a:r>
          </a:p>
          <a:p>
            <a:br>
              <a:rPr lang="en-US" dirty="0"/>
            </a:br>
            <a:r>
              <a:rPr lang="en-US" dirty="0"/>
              <a:t># Close the database connection</a:t>
            </a:r>
          </a:p>
          <a:p>
            <a:r>
              <a:rPr lang="en-US" dirty="0" err="1"/>
              <a:t>con.close</a:t>
            </a:r>
            <a:r>
              <a:rPr lang="en-US"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err="1"/>
              <a:t>cur.execute</a:t>
            </a:r>
            <a:r>
              <a:rPr lang="en-US" dirty="0"/>
              <a:t>("SELECT MIN(date) FROM missions WHERE </a:t>
            </a:r>
            <a:r>
              <a:rPr lang="en-US" dirty="0" err="1"/>
              <a:t>landing_outcome</a:t>
            </a:r>
            <a:r>
              <a:rPr lang="en-US" dirty="0"/>
              <a:t>='Success' AND </a:t>
            </a:r>
            <a:r>
              <a:rPr lang="en-US" dirty="0" err="1"/>
              <a:t>landing_type</a:t>
            </a:r>
            <a:r>
              <a:rPr lang="en-US" dirty="0"/>
              <a:t>='Ground Pad'")</a:t>
            </a:r>
          </a:p>
          <a:p>
            <a:br>
              <a:rPr lang="en-US" dirty="0"/>
            </a:br>
            <a:r>
              <a:rPr lang="en-US" dirty="0"/>
              <a:t># Fetch the result</a:t>
            </a:r>
          </a:p>
          <a:p>
            <a:r>
              <a:rPr lang="en-US" dirty="0" err="1"/>
              <a:t>first_successful_landing_date</a:t>
            </a:r>
            <a:r>
              <a:rPr lang="en-US" dirty="0"/>
              <a:t> = </a:t>
            </a:r>
            <a:r>
              <a:rPr lang="en-US" dirty="0" err="1"/>
              <a:t>cur.fetchone</a:t>
            </a:r>
            <a:r>
              <a:rPr lang="en-US" dirty="0"/>
              <a:t>()[0]</a:t>
            </a:r>
          </a:p>
          <a:p>
            <a:br>
              <a:rPr lang="en-US" dirty="0"/>
            </a:br>
            <a:r>
              <a:rPr lang="en-US" dirty="0"/>
              <a:t># Display the first successful landing date</a:t>
            </a:r>
          </a:p>
          <a:p>
            <a:r>
              <a:rPr lang="en-US" dirty="0"/>
              <a:t>print("Date of the first successful landing outcome on a ground pad:", </a:t>
            </a:r>
            <a:r>
              <a:rPr lang="en-US" dirty="0" err="1"/>
              <a:t>first_successful_landing_date</a:t>
            </a:r>
            <a:r>
              <a:rPr lang="en-US" dirty="0"/>
              <a:t>)</a:t>
            </a:r>
          </a:p>
          <a:p>
            <a:br>
              <a:rPr lang="en-US" dirty="0"/>
            </a:br>
            <a:r>
              <a:rPr lang="en-US" dirty="0"/>
              <a:t># Close the database connection</a:t>
            </a:r>
          </a:p>
          <a:p>
            <a:r>
              <a:rPr lang="en-US" dirty="0" err="1"/>
              <a:t>con.close</a:t>
            </a:r>
            <a:r>
              <a:rPr lang="en-US"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err="1"/>
              <a:t>cur.execute</a:t>
            </a:r>
            <a:r>
              <a:rPr lang="en-US" dirty="0"/>
              <a:t>("SELECT COUNT(*) FROM missions WHERE </a:t>
            </a:r>
            <a:r>
              <a:rPr lang="en-US" dirty="0" err="1"/>
              <a:t>mission_outcome</a:t>
            </a:r>
            <a:r>
              <a:rPr lang="en-US" dirty="0"/>
              <a:t>='Failure'")</a:t>
            </a:r>
          </a:p>
          <a:p>
            <a:br>
              <a:rPr lang="en-US" dirty="0"/>
            </a:br>
            <a:r>
              <a:rPr lang="en-US" dirty="0"/>
              <a:t># Fetch the count of failed missions</a:t>
            </a:r>
          </a:p>
          <a:p>
            <a:r>
              <a:rPr lang="en-US" dirty="0" err="1"/>
              <a:t>failure_count</a:t>
            </a:r>
            <a:r>
              <a:rPr lang="en-US" dirty="0"/>
              <a:t> = </a:t>
            </a:r>
            <a:r>
              <a:rPr lang="en-US" dirty="0" err="1"/>
              <a:t>cur.fetchone</a:t>
            </a:r>
            <a:r>
              <a:rPr lang="en-US" dirty="0"/>
              <a:t>()[0]</a:t>
            </a:r>
          </a:p>
          <a:p>
            <a:br>
              <a:rPr lang="en-US" dirty="0"/>
            </a:br>
            <a:r>
              <a:rPr lang="en-US" dirty="0"/>
              <a:t># Display the total number of successful and failure mission outcomes</a:t>
            </a:r>
          </a:p>
          <a:p>
            <a:r>
              <a:rPr lang="en-US" dirty="0"/>
              <a:t>print("Total successful missions:", </a:t>
            </a:r>
            <a:r>
              <a:rPr lang="en-US" dirty="0" err="1"/>
              <a:t>successful_count</a:t>
            </a:r>
            <a:r>
              <a:rPr lang="en-US" dirty="0"/>
              <a:t>)</a:t>
            </a:r>
          </a:p>
          <a:p>
            <a:r>
              <a:rPr lang="en-US" dirty="0"/>
              <a:t>print("Total failed missions:", </a:t>
            </a:r>
            <a:r>
              <a:rPr lang="en-US" dirty="0" err="1"/>
              <a:t>failure_count</a:t>
            </a:r>
            <a:r>
              <a:rPr lang="en-US" dirty="0"/>
              <a:t>)</a:t>
            </a:r>
          </a:p>
          <a:p>
            <a:br>
              <a:rPr lang="en-US" dirty="0"/>
            </a:br>
            <a:r>
              <a:rPr lang="en-US" dirty="0"/>
              <a:t># Close the database connection</a:t>
            </a:r>
          </a:p>
          <a:p>
            <a:r>
              <a:rPr lang="en-US" dirty="0" err="1"/>
              <a:t>con.close</a:t>
            </a:r>
            <a:r>
              <a:rPr lang="en-US" dirty="0"/>
              <a:t>()</a:t>
            </a:r>
          </a:p>
          <a:p>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err="1"/>
              <a:t>cur.execute</a:t>
            </a:r>
            <a:r>
              <a:rPr lang="en-US" dirty="0"/>
              <a:t>("SELECT </a:t>
            </a:r>
            <a:r>
              <a:rPr lang="en-US" dirty="0" err="1"/>
              <a:t>booster_version</a:t>
            </a:r>
            <a:r>
              <a:rPr lang="en-US" dirty="0"/>
              <a:t> FROM missions WHERE </a:t>
            </a:r>
            <a:r>
              <a:rPr lang="en-US" dirty="0" err="1"/>
              <a:t>payload_mass</a:t>
            </a:r>
            <a:r>
              <a:rPr lang="en-US" dirty="0"/>
              <a:t> = (SELECT MAX(</a:t>
            </a:r>
            <a:r>
              <a:rPr lang="en-US" dirty="0" err="1"/>
              <a:t>payload_mass</a:t>
            </a:r>
            <a:r>
              <a:rPr lang="en-US" dirty="0"/>
              <a:t>) FROM missions)")</a:t>
            </a:r>
          </a:p>
          <a:p>
            <a:br>
              <a:rPr lang="en-US" dirty="0"/>
            </a:br>
            <a:r>
              <a:rPr lang="en-US" dirty="0"/>
              <a:t># Fetch the results</a:t>
            </a:r>
          </a:p>
          <a:p>
            <a:r>
              <a:rPr lang="en-US" dirty="0" err="1"/>
              <a:t>booster_versions</a:t>
            </a:r>
            <a:r>
              <a:rPr lang="en-US" dirty="0"/>
              <a:t> = </a:t>
            </a:r>
            <a:r>
              <a:rPr lang="en-US" dirty="0" err="1"/>
              <a:t>cur.fetchall</a:t>
            </a:r>
            <a:r>
              <a:rPr lang="en-US" dirty="0"/>
              <a:t>()</a:t>
            </a:r>
          </a:p>
          <a:p>
            <a:br>
              <a:rPr lang="en-US" dirty="0"/>
            </a:br>
            <a:r>
              <a:rPr lang="en-US" dirty="0"/>
              <a:t># Display the names of the booster versions</a:t>
            </a:r>
          </a:p>
          <a:p>
            <a:r>
              <a:rPr lang="en-US" dirty="0"/>
              <a:t>for version in </a:t>
            </a:r>
            <a:r>
              <a:rPr lang="en-US" dirty="0" err="1"/>
              <a:t>booster_versions</a:t>
            </a:r>
            <a:r>
              <a:rPr lang="en-US" dirty="0"/>
              <a:t>:</a:t>
            </a:r>
          </a:p>
          <a:p>
            <a:r>
              <a:rPr lang="en-US" dirty="0"/>
              <a:t>    print(version[0])</a:t>
            </a:r>
          </a:p>
          <a:p>
            <a:br>
              <a:rPr lang="en-US" dirty="0"/>
            </a:br>
            <a:r>
              <a:rPr lang="en-US" dirty="0"/>
              <a:t># Close the database connection</a:t>
            </a:r>
          </a:p>
          <a:p>
            <a:r>
              <a:rPr lang="en-US" dirty="0" err="1"/>
              <a:t>con.close</a:t>
            </a:r>
            <a:r>
              <a:rPr lang="en-US"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250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r>
              <a:rPr lang="en-US" dirty="0"/>
              <a:t># Execute the SQL query to retrieve the records</a:t>
            </a:r>
          </a:p>
          <a:p>
            <a:r>
              <a:rPr lang="en-US" dirty="0" err="1"/>
              <a:t>cur.execute</a:t>
            </a:r>
            <a:r>
              <a:rPr lang="en-US" dirty="0"/>
              <a:t>("""</a:t>
            </a:r>
          </a:p>
          <a:p>
            <a:r>
              <a:rPr lang="en-US" dirty="0"/>
              <a:t>    SELECT</a:t>
            </a:r>
          </a:p>
          <a:p>
            <a:r>
              <a:rPr lang="en-US" dirty="0"/>
              <a:t>        CASE</a:t>
            </a:r>
          </a:p>
          <a:p>
            <a:r>
              <a:rPr lang="en-US" dirty="0"/>
              <a:t>            WHEN SUBSTR(Date, 4, 2) = '01' THEN 'January'</a:t>
            </a:r>
          </a:p>
          <a:p>
            <a:r>
              <a:rPr lang="en-US" dirty="0"/>
              <a:t>            WHEN SUBSTR(Date, 4, 2) = '02' THEN 'February'</a:t>
            </a:r>
          </a:p>
          <a:p>
            <a:r>
              <a:rPr lang="en-US" dirty="0"/>
              <a:t>            WHEN SUBSTR(Date, 4, 2) = '03' THEN 'March'</a:t>
            </a:r>
          </a:p>
          <a:p>
            <a:r>
              <a:rPr lang="en-US" dirty="0"/>
              <a:t>            WHEN SUBSTR(Date, 4, 2) = '04' THEN 'April'</a:t>
            </a:r>
          </a:p>
          <a:p>
            <a:r>
              <a:rPr lang="en-US" dirty="0"/>
              <a:t>            WHEN SUBSTR(Date, 4, 2) = '05' THEN 'May'</a:t>
            </a:r>
          </a:p>
          <a:p>
            <a:r>
              <a:rPr lang="en-US" dirty="0"/>
              <a:t>            WHEN SUBSTR(Date, 4, 2) = '06' THEN 'June'</a:t>
            </a:r>
          </a:p>
          <a:p>
            <a:r>
              <a:rPr lang="en-US" dirty="0"/>
              <a:t>            WHEN SUBSTR(Date, 4, 2) = '07' THEN 'July'</a:t>
            </a:r>
          </a:p>
          <a:p>
            <a:r>
              <a:rPr lang="en-US" dirty="0"/>
              <a:t>            WHEN SUBSTR(Date, 4, 2) = '08' THEN 'August'</a:t>
            </a:r>
          </a:p>
          <a:p>
            <a:r>
              <a:rPr lang="en-US" dirty="0"/>
              <a:t>            WHEN SUBSTR(Date, 4, 2) = '09' THEN 'September'</a:t>
            </a:r>
          </a:p>
          <a:p>
            <a:r>
              <a:rPr lang="en-US" dirty="0"/>
              <a:t>            WHEN SUBSTR(Date, 4, 2) = '10' THEN 'October'</a:t>
            </a:r>
          </a:p>
          <a:p>
            <a:r>
              <a:rPr lang="en-US" dirty="0"/>
              <a:t>            WHEN SUBSTR(Date, 4, 2) = '11' THEN 'November'</a:t>
            </a:r>
          </a:p>
          <a:p>
            <a:r>
              <a:rPr lang="en-US" dirty="0"/>
              <a:t>            WHEN SUBSTR(Date, 4, 2) = '12' THEN 'December'</a:t>
            </a:r>
          </a:p>
          <a:p>
            <a:r>
              <a:rPr lang="en-US" dirty="0"/>
              <a:t>        END AS Month,</a:t>
            </a:r>
          </a:p>
          <a:p>
            <a:r>
              <a:rPr lang="en-US" dirty="0"/>
              <a:t>        </a:t>
            </a:r>
            <a:r>
              <a:rPr lang="en-US" dirty="0" err="1"/>
              <a:t>landing_outcome</a:t>
            </a:r>
            <a:r>
              <a:rPr lang="en-US" dirty="0"/>
              <a:t>,</a:t>
            </a:r>
          </a:p>
          <a:p>
            <a:r>
              <a:rPr lang="en-US" dirty="0"/>
              <a:t>        </a:t>
            </a:r>
            <a:r>
              <a:rPr lang="en-US" dirty="0" err="1"/>
              <a:t>booster_version</a:t>
            </a:r>
            <a:r>
              <a:rPr lang="en-US" dirty="0"/>
              <a:t>,</a:t>
            </a:r>
          </a:p>
          <a:p>
            <a:r>
              <a:rPr lang="en-US" dirty="0"/>
              <a:t>        </a:t>
            </a:r>
            <a:r>
              <a:rPr lang="en-US" dirty="0" err="1"/>
              <a:t>launch_site</a:t>
            </a:r>
            <a:endParaRPr lang="en-US" dirty="0"/>
          </a:p>
          <a:p>
            <a:r>
              <a:rPr lang="en-US" dirty="0"/>
              <a:t>    FROM</a:t>
            </a:r>
          </a:p>
          <a:p>
            <a:r>
              <a:rPr lang="en-US" dirty="0"/>
              <a:t>        missions</a:t>
            </a:r>
          </a:p>
          <a:p>
            <a:r>
              <a:rPr lang="en-US" dirty="0"/>
              <a:t>    WHERE</a:t>
            </a:r>
          </a:p>
          <a:p>
            <a:r>
              <a:rPr lang="en-US" dirty="0"/>
              <a:t>        SUBSTR(Date, 7, 4) = '2015'</a:t>
            </a:r>
          </a:p>
          <a:p>
            <a:r>
              <a:rPr lang="en-US" dirty="0"/>
              <a:t>        AND </a:t>
            </a:r>
            <a:r>
              <a:rPr lang="en-US" dirty="0" err="1"/>
              <a:t>landing_type</a:t>
            </a:r>
            <a:r>
              <a:rPr lang="en-US" dirty="0"/>
              <a:t> = 'Drone Ship'</a:t>
            </a:r>
          </a:p>
          <a:p>
            <a:r>
              <a:rPr lang="en-US" dirty="0"/>
              <a:t>        AND </a:t>
            </a:r>
            <a:r>
              <a:rPr lang="en-US" dirty="0" err="1"/>
              <a:t>landing_outcome</a:t>
            </a:r>
            <a:r>
              <a:rPr lang="en-US" dirty="0"/>
              <a:t> = 'Failure'</a:t>
            </a:r>
          </a:p>
          <a:p>
            <a:r>
              <a:rPr lang="en-US" dirty="0"/>
              <a:t>""")</a:t>
            </a:r>
          </a:p>
          <a:p>
            <a:br>
              <a:rPr lang="en-US" dirty="0"/>
            </a:br>
            <a:r>
              <a:rPr lang="en-US" dirty="0"/>
              <a:t># Fetch the results</a:t>
            </a:r>
          </a:p>
          <a:p>
            <a:r>
              <a:rPr lang="en-US" dirty="0"/>
              <a:t>records = </a:t>
            </a:r>
            <a:r>
              <a:rPr lang="en-US" dirty="0" err="1"/>
              <a:t>cur.fetchall</a:t>
            </a:r>
            <a:r>
              <a:rPr lang="en-US" dirty="0"/>
              <a:t>()</a:t>
            </a:r>
          </a:p>
          <a:p>
            <a:br>
              <a:rPr lang="en-US" dirty="0"/>
            </a:br>
            <a:r>
              <a:rPr lang="en-US" dirty="0"/>
              <a:t># Display the records</a:t>
            </a:r>
          </a:p>
          <a:p>
            <a:r>
              <a:rPr lang="en-US" dirty="0"/>
              <a:t>for record in records:</a:t>
            </a:r>
          </a:p>
          <a:p>
            <a:r>
              <a:rPr lang="en-US" dirty="0"/>
              <a:t>    print("Month:", record[0])</a:t>
            </a:r>
          </a:p>
          <a:p>
            <a:r>
              <a:rPr lang="en-US" dirty="0"/>
              <a:t>    print("Landing Outcome:", record[1])</a:t>
            </a:r>
          </a:p>
          <a:p>
            <a:r>
              <a:rPr lang="en-US" dirty="0"/>
              <a:t>    print("Booster Version:", record[2])</a:t>
            </a:r>
          </a:p>
          <a:p>
            <a:r>
              <a:rPr lang="en-US" dirty="0"/>
              <a:t>    print("Launch Site:", record[3])</a:t>
            </a:r>
          </a:p>
          <a:p>
            <a:r>
              <a:rPr lang="en-US" dirty="0"/>
              <a:t>    print()</a:t>
            </a:r>
          </a:p>
          <a:p>
            <a:br>
              <a:rPr lang="en-US" dirty="0"/>
            </a:br>
            <a:r>
              <a:rPr lang="en-US" dirty="0"/>
              <a:t># Close the database connection</a:t>
            </a:r>
          </a:p>
          <a:p>
            <a:r>
              <a:rPr lang="en-US" dirty="0" err="1"/>
              <a:t>con.close</a:t>
            </a:r>
            <a:r>
              <a:rPr lang="en-US" dirty="0"/>
              <a:t>()</a:t>
            </a:r>
          </a:p>
          <a:p>
            <a:br>
              <a:rPr lang="en-US" dirty="0"/>
            </a:br>
            <a:endParaRPr lang="en-US" dirty="0"/>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r>
              <a:rPr lang="en-US" dirty="0" err="1"/>
              <a:t>cur.execute</a:t>
            </a:r>
            <a:r>
              <a:rPr lang="en-US" dirty="0"/>
              <a:t>("""</a:t>
            </a:r>
          </a:p>
          <a:p>
            <a:r>
              <a:rPr lang="en-US" dirty="0"/>
              <a:t>    SELECT </a:t>
            </a:r>
            <a:r>
              <a:rPr lang="en-US" dirty="0" err="1"/>
              <a:t>landing_outcome</a:t>
            </a:r>
            <a:r>
              <a:rPr lang="en-US" dirty="0"/>
              <a:t>, COUNT(*) AS </a:t>
            </a:r>
            <a:r>
              <a:rPr lang="en-US" dirty="0" err="1"/>
              <a:t>outcome_count</a:t>
            </a:r>
            <a:endParaRPr lang="en-US" dirty="0"/>
          </a:p>
          <a:p>
            <a:r>
              <a:rPr lang="en-US" dirty="0"/>
              <a:t>    FROM missions</a:t>
            </a:r>
          </a:p>
          <a:p>
            <a:r>
              <a:rPr lang="en-US" dirty="0"/>
              <a:t>    WHERE Date BETWEEN '2010-06-04' AND '2017-03-20'</a:t>
            </a:r>
          </a:p>
          <a:p>
            <a:r>
              <a:rPr lang="en-US" dirty="0"/>
              <a:t>    GROUP BY </a:t>
            </a:r>
            <a:r>
              <a:rPr lang="en-US" dirty="0" err="1"/>
              <a:t>landing_outcome</a:t>
            </a:r>
            <a:endParaRPr lang="en-US" dirty="0"/>
          </a:p>
          <a:p>
            <a:r>
              <a:rPr lang="en-US" dirty="0"/>
              <a:t>    ORDER BY </a:t>
            </a:r>
            <a:r>
              <a:rPr lang="en-US" dirty="0" err="1"/>
              <a:t>outcome_count</a:t>
            </a:r>
            <a:r>
              <a:rPr lang="en-US" dirty="0"/>
              <a:t> DESC</a:t>
            </a:r>
          </a:p>
          <a:p>
            <a:r>
              <a:rPr lang="en-US" dirty="0"/>
              <a:t>""")</a:t>
            </a:r>
          </a:p>
          <a:p>
            <a:br>
              <a:rPr lang="en-US" dirty="0"/>
            </a:br>
            <a:r>
              <a:rPr lang="en-US" dirty="0"/>
              <a:t># Fetch the results</a:t>
            </a:r>
          </a:p>
          <a:p>
            <a:r>
              <a:rPr lang="en-US" dirty="0"/>
              <a:t>ranking = </a:t>
            </a:r>
            <a:r>
              <a:rPr lang="en-US" dirty="0" err="1"/>
              <a:t>cur.fetchall</a:t>
            </a:r>
            <a:r>
              <a:rPr lang="en-US" dirty="0"/>
              <a:t>()</a:t>
            </a:r>
          </a:p>
          <a:p>
            <a:br>
              <a:rPr lang="en-US" dirty="0"/>
            </a:br>
            <a:r>
              <a:rPr lang="en-US" dirty="0"/>
              <a:t># Display the ranking of landing outcomes</a:t>
            </a:r>
          </a:p>
          <a:p>
            <a:r>
              <a:rPr lang="en-US" dirty="0"/>
              <a:t>for rank, (outcome, count) in enumerate(ranking, start=1):</a:t>
            </a:r>
          </a:p>
          <a:p>
            <a:r>
              <a:rPr lang="en-US" dirty="0"/>
              <a:t>    print(</a:t>
            </a:r>
            <a:r>
              <a:rPr lang="en-US" dirty="0" err="1"/>
              <a:t>f"Rank</a:t>
            </a:r>
            <a:r>
              <a:rPr lang="en-US" dirty="0"/>
              <a:t> {rank}: {outcome} - Count: {count}")</a:t>
            </a:r>
          </a:p>
          <a:p>
            <a:br>
              <a:rPr lang="en-US" dirty="0"/>
            </a:br>
            <a:r>
              <a:rPr lang="en-US" dirty="0"/>
              <a:t># Close the database connection</a:t>
            </a:r>
          </a:p>
          <a:p>
            <a:r>
              <a:rPr lang="en-US" dirty="0" err="1"/>
              <a:t>con.close</a:t>
            </a:r>
            <a:r>
              <a:rPr lang="en-US" dirty="0"/>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My Map title with an appropriate title</a:t>
            </a: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My Map</a:t>
            </a:r>
          </a:p>
        </p:txBody>
      </p:sp>
      <p:pic>
        <p:nvPicPr>
          <p:cNvPr id="6" name="Picture 5">
            <a:extLst>
              <a:ext uri="{FF2B5EF4-FFF2-40B4-BE49-F238E27FC236}">
                <a16:creationId xmlns:a16="http://schemas.microsoft.com/office/drawing/2014/main" id="{A6F4762C-5DC9-454A-80E1-8A88AA59E751}"/>
              </a:ext>
            </a:extLst>
          </p:cNvPr>
          <p:cNvPicPr>
            <a:picLocks noChangeAspect="1"/>
          </p:cNvPicPr>
          <p:nvPr/>
        </p:nvPicPr>
        <p:blipFill>
          <a:blip r:embed="rId3"/>
          <a:stretch>
            <a:fillRect/>
          </a:stretch>
        </p:blipFill>
        <p:spPr>
          <a:xfrm>
            <a:off x="770011" y="3732551"/>
            <a:ext cx="10952297" cy="22930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title with an appropriate title</a:t>
            </a: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My Folium Map</a:t>
            </a:r>
          </a:p>
        </p:txBody>
      </p:sp>
      <p:pic>
        <p:nvPicPr>
          <p:cNvPr id="4" name="Picture 3">
            <a:extLst>
              <a:ext uri="{FF2B5EF4-FFF2-40B4-BE49-F238E27FC236}">
                <a16:creationId xmlns:a16="http://schemas.microsoft.com/office/drawing/2014/main" id="{4828ED3E-7740-43B3-95F9-8A97C6817F30}"/>
              </a:ext>
            </a:extLst>
          </p:cNvPr>
          <p:cNvPicPr>
            <a:picLocks noChangeAspect="1"/>
          </p:cNvPicPr>
          <p:nvPr/>
        </p:nvPicPr>
        <p:blipFill>
          <a:blip r:embed="rId3"/>
          <a:stretch>
            <a:fillRect/>
          </a:stretch>
        </p:blipFill>
        <p:spPr>
          <a:xfrm>
            <a:off x="1124261" y="3629388"/>
            <a:ext cx="9024079" cy="1819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Replace  title with an appropriate title</a:t>
            </a: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marL="0" indent="0">
              <a:lnSpc>
                <a:spcPct val="100000"/>
              </a:lnSpc>
              <a:spcBef>
                <a:spcPts val="1400"/>
              </a:spcBef>
              <a:buNone/>
            </a:pPr>
            <a:r>
              <a:rPr lang="en-US" dirty="0">
                <a:solidFill>
                  <a:schemeClr val="accent3">
                    <a:lumMod val="25000"/>
                  </a:schemeClr>
                </a:solidFill>
                <a:latin typeface="Abadi"/>
              </a:rPr>
              <a:t>The SpaceX map displays key elements such as launch sites, rocket landing locations, and mission trajectories, providing insights into the company's operational footprint, reusability efforts, and successful mission coverage.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title with an appropriate title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a:t>
            </a:r>
          </a:p>
        </p:txBody>
      </p:sp>
      <p:pic>
        <p:nvPicPr>
          <p:cNvPr id="7" name="Picture 6">
            <a:extLst>
              <a:ext uri="{FF2B5EF4-FFF2-40B4-BE49-F238E27FC236}">
                <a16:creationId xmlns:a16="http://schemas.microsoft.com/office/drawing/2014/main" id="{5BF64057-C3F6-422A-A77A-C283D01DDA0C}"/>
              </a:ext>
            </a:extLst>
          </p:cNvPr>
          <p:cNvPicPr>
            <a:picLocks noChangeAspect="1"/>
          </p:cNvPicPr>
          <p:nvPr/>
        </p:nvPicPr>
        <p:blipFill>
          <a:blip r:embed="rId3"/>
          <a:stretch>
            <a:fillRect/>
          </a:stretch>
        </p:blipFill>
        <p:spPr>
          <a:xfrm>
            <a:off x="1064302" y="3258344"/>
            <a:ext cx="8154649" cy="23779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title with an appropriate title</a:t>
            </a: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My </a:t>
            </a:r>
            <a:r>
              <a:rPr lang="en-US" dirty="0" err="1">
                <a:solidFill>
                  <a:srgbClr val="0B49CB"/>
                </a:solidFill>
                <a:latin typeface="Abadi"/>
              </a:rPr>
              <a:t>Plotly</a:t>
            </a:r>
            <a:r>
              <a:rPr lang="en-US" dirty="0">
                <a:solidFill>
                  <a:srgbClr val="0B49CB"/>
                </a:solidFill>
                <a:latin typeface="Abadi"/>
              </a:rPr>
              <a:t> Dashboard</a:t>
            </a:r>
          </a:p>
        </p:txBody>
      </p:sp>
      <p:pic>
        <p:nvPicPr>
          <p:cNvPr id="4" name="Picture 3">
            <a:extLst>
              <a:ext uri="{FF2B5EF4-FFF2-40B4-BE49-F238E27FC236}">
                <a16:creationId xmlns:a16="http://schemas.microsoft.com/office/drawing/2014/main" id="{26EAACC8-E386-4D7A-9D64-EE0CC9846D0A}"/>
              </a:ext>
            </a:extLst>
          </p:cNvPr>
          <p:cNvPicPr>
            <a:picLocks noChangeAspect="1"/>
          </p:cNvPicPr>
          <p:nvPr/>
        </p:nvPicPr>
        <p:blipFill>
          <a:blip r:embed="rId3"/>
          <a:stretch>
            <a:fillRect/>
          </a:stretch>
        </p:blipFill>
        <p:spPr>
          <a:xfrm>
            <a:off x="1049310" y="3672590"/>
            <a:ext cx="9758597" cy="210273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title with an appropriate title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a:t>
            </a:r>
          </a:p>
        </p:txBody>
      </p:sp>
      <p:pic>
        <p:nvPicPr>
          <p:cNvPr id="4" name="Picture 3">
            <a:extLst>
              <a:ext uri="{FF2B5EF4-FFF2-40B4-BE49-F238E27FC236}">
                <a16:creationId xmlns:a16="http://schemas.microsoft.com/office/drawing/2014/main" id="{0BB9AEE4-A76C-4F28-848B-AC8B2B229F32}"/>
              </a:ext>
            </a:extLst>
          </p:cNvPr>
          <p:cNvPicPr>
            <a:picLocks noChangeAspect="1"/>
          </p:cNvPicPr>
          <p:nvPr/>
        </p:nvPicPr>
        <p:blipFill>
          <a:blip r:embed="rId3"/>
          <a:stretch>
            <a:fillRect/>
          </a:stretch>
        </p:blipFill>
        <p:spPr>
          <a:xfrm>
            <a:off x="1139252" y="4171949"/>
            <a:ext cx="9398833" cy="16033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6008A96-1CAA-40D6-8B47-F2F2D4B2EA67}"/>
              </a:ext>
            </a:extLst>
          </p:cNvPr>
          <p:cNvPicPr>
            <a:picLocks noChangeAspect="1"/>
          </p:cNvPicPr>
          <p:nvPr/>
        </p:nvPicPr>
        <p:blipFill>
          <a:blip r:embed="rId3"/>
          <a:stretch>
            <a:fillRect/>
          </a:stretch>
        </p:blipFill>
        <p:spPr>
          <a:xfrm>
            <a:off x="7139768" y="2407561"/>
            <a:ext cx="3473268" cy="240428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92FEDBD-65FF-49A3-AC6B-0695BFCA665E}"/>
              </a:ext>
            </a:extLst>
          </p:cNvPr>
          <p:cNvPicPr>
            <a:picLocks noChangeAspect="1"/>
          </p:cNvPicPr>
          <p:nvPr/>
        </p:nvPicPr>
        <p:blipFill>
          <a:blip r:embed="rId3"/>
          <a:stretch>
            <a:fillRect/>
          </a:stretch>
        </p:blipFill>
        <p:spPr>
          <a:xfrm>
            <a:off x="929390" y="2878110"/>
            <a:ext cx="9024079" cy="39798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 SpaceX has achieved significant progress in rocket reusability, as evidenced by the increasing number of successful rocket landings captured in the dataset.</a:t>
            </a:r>
          </a:p>
          <a:p>
            <a:pPr>
              <a:lnSpc>
                <a:spcPct val="100000"/>
              </a:lnSpc>
              <a:spcBef>
                <a:spcPts val="1400"/>
              </a:spcBef>
            </a:pPr>
            <a:r>
              <a:rPr lang="en-US" sz="2200" dirty="0">
                <a:solidFill>
                  <a:schemeClr val="accent3">
                    <a:lumMod val="25000"/>
                  </a:schemeClr>
                </a:solidFill>
                <a:latin typeface="Abadi" panose="020B0604020104020204" pitchFamily="34" charset="0"/>
              </a:rPr>
              <a:t>2. The dataset reveals the company's expanding launch capabilities with multiple launch sites being utilized for various missions.</a:t>
            </a:r>
          </a:p>
          <a:p>
            <a:pPr>
              <a:lnSpc>
                <a:spcPct val="100000"/>
              </a:lnSpc>
              <a:spcBef>
                <a:spcPts val="1400"/>
              </a:spcBef>
            </a:pPr>
            <a:r>
              <a:rPr lang="en-US" sz="2200" dirty="0">
                <a:solidFill>
                  <a:schemeClr val="accent3">
                    <a:lumMod val="25000"/>
                  </a:schemeClr>
                </a:solidFill>
                <a:latin typeface="Abadi" panose="020B0604020104020204" pitchFamily="34" charset="0"/>
              </a:rPr>
              <a:t>3. Analyzing mission trajectories can provide insights into the destinations and orbits targeted by SpaceX, indicating their involvement in a wide range of space activities.</a:t>
            </a:r>
          </a:p>
          <a:p>
            <a:pPr>
              <a:lnSpc>
                <a:spcPct val="100000"/>
              </a:lnSpc>
              <a:spcBef>
                <a:spcPts val="1400"/>
              </a:spcBef>
            </a:pPr>
            <a:r>
              <a:rPr lang="en-US" sz="2200" dirty="0">
                <a:solidFill>
                  <a:schemeClr val="accent3">
                    <a:lumMod val="25000"/>
                  </a:schemeClr>
                </a:solidFill>
                <a:latin typeface="Abadi" panose="020B0604020104020204" pitchFamily="34" charset="0"/>
              </a:rPr>
              <a:t>4. The dataset may uncover trends in payload capacity, demonstrating improvements in rocket design and engineering over time.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 used just the one provided, no extra.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from the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in Python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data sets were collected through various methods including telemetry, sensor measurements, on-board cameras, and ground-based tracking systems during their space missions and rocket launches.</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Github.com/</a:t>
            </a:r>
            <a:r>
              <a:rPr lang="en-US" sz="2200" dirty="0" err="1">
                <a:solidFill>
                  <a:schemeClr val="accent3">
                    <a:lumMod val="25000"/>
                  </a:schemeClr>
                </a:solidFill>
                <a:latin typeface="Abadi" panose="020B0604020104020204" pitchFamily="34" charset="0"/>
              </a:rPr>
              <a:t>datacollins</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46FA3EF-86E1-47B5-BEAC-55B83956B84F}"/>
              </a:ext>
            </a:extLst>
          </p:cNvPr>
          <p:cNvPicPr>
            <a:picLocks noChangeAspect="1"/>
          </p:cNvPicPr>
          <p:nvPr/>
        </p:nvPicPr>
        <p:blipFill>
          <a:blip r:embed="rId3"/>
          <a:stretch>
            <a:fillRect/>
          </a:stretch>
        </p:blipFill>
        <p:spPr>
          <a:xfrm>
            <a:off x="5697481" y="1500421"/>
            <a:ext cx="6034582" cy="5057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Github.com/</a:t>
            </a:r>
            <a:r>
              <a:rPr lang="en-US" sz="2200" dirty="0" err="1">
                <a:solidFill>
                  <a:schemeClr val="accent3">
                    <a:lumMod val="25000"/>
                  </a:schemeClr>
                </a:solidFill>
                <a:latin typeface="Abadi" panose="020B0604020104020204" pitchFamily="34" charset="0"/>
              </a:rPr>
              <a:t>datacollins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2006/documentManagement/types"/>
    <ds:schemaRef ds:uri="155be751-a274-42e8-93fb-f39d3b9bccc8"/>
    <ds:schemaRef ds:uri="http://purl.org/dc/elements/1.1/"/>
    <ds:schemaRef ds:uri="http://schemas.microsoft.com/office/2006/metadata/properties"/>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133</TotalTime>
  <Words>3037</Words>
  <Application>Microsoft Office PowerPoint</Application>
  <PresentationFormat>Widescreen</PresentationFormat>
  <Paragraphs>332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adewumi darasimi</cp:lastModifiedBy>
  <cp:revision>205</cp:revision>
  <dcterms:created xsi:type="dcterms:W3CDTF">2021-04-29T18:58:34Z</dcterms:created>
  <dcterms:modified xsi:type="dcterms:W3CDTF">2023-07-19T10:02:47Z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